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6"/>
  </p:notesMasterIdLst>
  <p:sldIdLst>
    <p:sldId id="285" r:id="rId2"/>
    <p:sldId id="290" r:id="rId3"/>
    <p:sldId id="288" r:id="rId4"/>
    <p:sldId id="291" r:id="rId5"/>
    <p:sldId id="289" r:id="rId6"/>
    <p:sldId id="286" r:id="rId7"/>
    <p:sldId id="293" r:id="rId8"/>
    <p:sldId id="294" r:id="rId9"/>
    <p:sldId id="295" r:id="rId10"/>
    <p:sldId id="313" r:id="rId11"/>
    <p:sldId id="316" r:id="rId12"/>
    <p:sldId id="314" r:id="rId13"/>
    <p:sldId id="292" r:id="rId14"/>
    <p:sldId id="315" r:id="rId1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36" autoAdjust="0"/>
    <p:restoredTop sz="94660"/>
  </p:normalViewPr>
  <p:slideViewPr>
    <p:cSldViewPr>
      <p:cViewPr>
        <p:scale>
          <a:sx n="76" d="100"/>
          <a:sy n="76" d="100"/>
        </p:scale>
        <p:origin x="-1266" y="21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6" d="100"/>
          <a:sy n="76" d="100"/>
        </p:scale>
        <p:origin x="-1752"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016DF0-C0E1-42D3-BAA6-16A81DA0E5B0}" type="datetimeFigureOut">
              <a:rPr lang="fr-FR" smtClean="0"/>
              <a:pPr/>
              <a:t>12/12/2015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C9E780-37B8-4E90-85C4-65A04CABCECC}" type="slidenum">
              <a:rPr lang="fr-FR" smtClean="0"/>
              <a:pPr/>
              <a:t>‹N°›</a:t>
            </a:fld>
            <a:endParaRPr lang="fr-FR"/>
          </a:p>
        </p:txBody>
      </p:sp>
    </p:spTree>
    <p:extLst>
      <p:ext uri="{BB962C8B-B14F-4D97-AF65-F5344CB8AC3E}">
        <p14:creationId xmlns:p14="http://schemas.microsoft.com/office/powerpoint/2010/main" val="3923069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5C9E780-37B8-4E90-85C4-65A04CABCECC}" type="slidenum">
              <a:rPr lang="fr-FR" smtClean="0"/>
              <a:pPr/>
              <a:t>5</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2">
        <a:schemeClr val="bg2"/>
      </p:bgRef>
    </p:bg>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6F55F777-81B9-420F-B47B-19458CD0E815}" type="datetimeFigureOut">
              <a:rPr lang="fr-FR" smtClean="0"/>
              <a:pPr/>
              <a:t>12/12/2015</a:t>
            </a:fld>
            <a:endParaRPr lang="fr-FR"/>
          </a:p>
        </p:txBody>
      </p:sp>
      <p:sp>
        <p:nvSpPr>
          <p:cNvPr id="19" name="Espace réservé du pied de page 18"/>
          <p:cNvSpPr>
            <a:spLocks noGrp="1"/>
          </p:cNvSpPr>
          <p:nvPr>
            <p:ph type="ftr" sz="quarter" idx="11"/>
          </p:nvPr>
        </p:nvSpPr>
        <p:spPr/>
        <p:txBody>
          <a:bodyPr/>
          <a:lstStyle/>
          <a:p>
            <a:endParaRPr lang="fr-FR"/>
          </a:p>
        </p:txBody>
      </p:sp>
      <p:sp>
        <p:nvSpPr>
          <p:cNvPr id="27" name="Espace réservé du numéro de diapositive 26"/>
          <p:cNvSpPr>
            <a:spLocks noGrp="1"/>
          </p:cNvSpPr>
          <p:nvPr>
            <p:ph type="sldNum" sz="quarter" idx="12"/>
          </p:nvPr>
        </p:nvSpPr>
        <p:spPr/>
        <p:txBody>
          <a:bodyPr/>
          <a:lstStyle/>
          <a:p>
            <a:fld id="{5FE8CCD8-28D9-409E-A82C-C9032F2F120B}"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6F55F777-81B9-420F-B47B-19458CD0E815}" type="datetimeFigureOut">
              <a:rPr lang="fr-FR" smtClean="0"/>
              <a:pPr/>
              <a:t>12/12/2015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FE8CCD8-28D9-409E-A82C-C9032F2F120B}"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6F55F777-81B9-420F-B47B-19458CD0E815}" type="datetimeFigureOut">
              <a:rPr lang="fr-FR" smtClean="0"/>
              <a:pPr/>
              <a:t>12/12/2015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FE8CCD8-28D9-409E-A82C-C9032F2F120B}"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6F55F777-81B9-420F-B47B-19458CD0E815}" type="datetimeFigureOut">
              <a:rPr lang="fr-FR" smtClean="0"/>
              <a:pPr/>
              <a:t>12/12/2015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FE8CCD8-28D9-409E-A82C-C9032F2F120B}"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6F55F777-81B9-420F-B47B-19458CD0E815}" type="datetimeFigureOut">
              <a:rPr lang="fr-FR" smtClean="0"/>
              <a:pPr/>
              <a:t>12/12/2015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FE8CCD8-28D9-409E-A82C-C9032F2F120B}"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6F55F777-81B9-420F-B47B-19458CD0E815}" type="datetimeFigureOut">
              <a:rPr lang="fr-FR" smtClean="0"/>
              <a:pPr/>
              <a:t>12/12/2015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FE8CCD8-28D9-409E-A82C-C9032F2F120B}"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tIns="45720" anchor="b"/>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6F55F777-81B9-420F-B47B-19458CD0E815}" type="datetimeFigureOut">
              <a:rPr lang="fr-FR" smtClean="0"/>
              <a:pPr/>
              <a:t>12/12/2015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FE8CCD8-28D9-409E-A82C-C9032F2F120B}"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6F55F777-81B9-420F-B47B-19458CD0E815}" type="datetimeFigureOut">
              <a:rPr lang="fr-FR" smtClean="0"/>
              <a:pPr/>
              <a:t>12/12/2015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FE8CCD8-28D9-409E-A82C-C9032F2F120B}"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F55F777-81B9-420F-B47B-19458CD0E815}" type="datetimeFigureOut">
              <a:rPr lang="fr-FR" smtClean="0"/>
              <a:pPr/>
              <a:t>12/12/2015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FE8CCD8-28D9-409E-A82C-C9032F2F120B}"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6F55F777-81B9-420F-B47B-19458CD0E815}" type="datetimeFigureOut">
              <a:rPr lang="fr-FR" smtClean="0"/>
              <a:pPr/>
              <a:t>12/12/2015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FE8CCD8-28D9-409E-A82C-C9032F2F120B}"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Rogner et arrondir un rectangle à un seul coi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le rect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r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6F55F777-81B9-420F-B47B-19458CD0E815}" type="datetimeFigureOut">
              <a:rPr lang="fr-FR" smtClean="0"/>
              <a:pPr/>
              <a:t>12/12/2015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8077200" y="6356350"/>
            <a:ext cx="609600" cy="365125"/>
          </a:xfrm>
        </p:spPr>
        <p:txBody>
          <a:bodyPr/>
          <a:lstStyle/>
          <a:p>
            <a:fld id="{5FE8CCD8-28D9-409E-A82C-C9032F2F120B}" type="slidenum">
              <a:rPr lang="fr-FR" smtClean="0"/>
              <a:pPr/>
              <a:t>‹N°›</a:t>
            </a:fld>
            <a:endParaRPr lang="fr-FR"/>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smtClean="0"/>
              <a:t>Cliquez sur l'icône pour ajouter une image</a:t>
            </a:r>
            <a:endParaRPr kumimoji="0" lang="en-US" dirty="0"/>
          </a:p>
        </p:txBody>
      </p:sp>
      <p:sp>
        <p:nvSpPr>
          <p:cNvPr id="10" name="Forme lib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orme lib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orme lib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orme lib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Espace réservé du titre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F55F777-81B9-420F-B47B-19458CD0E815}" type="datetimeFigureOut">
              <a:rPr lang="fr-FR" smtClean="0"/>
              <a:pPr/>
              <a:t>12/12/2015</a:t>
            </a:fld>
            <a:endParaRPr lang="fr-FR"/>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FR"/>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FE8CCD8-28D9-409E-A82C-C9032F2F120B}" type="slidenum">
              <a:rPr lang="fr-FR" smtClean="0"/>
              <a:pPr/>
              <a:t>‹N°›</a:t>
            </a:fld>
            <a:endParaRPr lang="fr-FR"/>
          </a:p>
        </p:txBody>
      </p:sp>
      <p:grpSp>
        <p:nvGrpSpPr>
          <p:cNvPr id="2" name="Groupe 1"/>
          <p:cNvGrpSpPr/>
          <p:nvPr/>
        </p:nvGrpSpPr>
        <p:grpSpPr>
          <a:xfrm>
            <a:off x="-19017" y="202408"/>
            <a:ext cx="9180548" cy="649224"/>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67544" y="836712"/>
            <a:ext cx="7851648" cy="1656184"/>
          </a:xfrm>
        </p:spPr>
        <p:txBody>
          <a:bodyPr>
            <a:normAutofit fontScale="90000"/>
          </a:bodyPr>
          <a:lstStyle/>
          <a:p>
            <a:pPr algn="l"/>
            <a:r>
              <a:rPr lang="fr-FR" dirty="0" smtClean="0"/>
              <a:t>Humanitaire : volontés ou business ?</a:t>
            </a:r>
            <a:endParaRPr lang="fr-FR" dirty="0"/>
          </a:p>
        </p:txBody>
      </p:sp>
      <p:sp>
        <p:nvSpPr>
          <p:cNvPr id="4" name="Espace réservé du contenu 3"/>
          <p:cNvSpPr>
            <a:spLocks noGrp="1"/>
          </p:cNvSpPr>
          <p:nvPr>
            <p:ph type="subTitle" idx="1"/>
          </p:nvPr>
        </p:nvSpPr>
        <p:spPr>
          <a:xfrm>
            <a:off x="533400" y="3228536"/>
            <a:ext cx="3822576" cy="1752600"/>
          </a:xfrm>
        </p:spPr>
        <p:txBody>
          <a:bodyPr>
            <a:normAutofit fontScale="85000" lnSpcReduction="20000"/>
          </a:bodyPr>
          <a:lstStyle/>
          <a:p>
            <a:pPr algn="ctr"/>
            <a:r>
              <a:rPr lang="fr-FR" dirty="0" smtClean="0"/>
              <a:t>Exemple d’une petite O.N.G. : </a:t>
            </a:r>
          </a:p>
          <a:p>
            <a:pPr algn="ctr">
              <a:buNone/>
            </a:pPr>
            <a:endParaRPr lang="fr-FR" dirty="0" smtClean="0"/>
          </a:p>
          <a:p>
            <a:pPr algn="ctr">
              <a:buNone/>
            </a:pPr>
            <a:r>
              <a:rPr lang="fr-FR" dirty="0" smtClean="0"/>
              <a:t>Nutrition </a:t>
            </a:r>
          </a:p>
          <a:p>
            <a:pPr algn="ctr">
              <a:buNone/>
            </a:pPr>
            <a:r>
              <a:rPr lang="fr-FR" dirty="0" smtClean="0"/>
              <a:t>Santé </a:t>
            </a:r>
          </a:p>
          <a:p>
            <a:pPr algn="ctr">
              <a:buNone/>
            </a:pPr>
            <a:r>
              <a:rPr lang="fr-FR" dirty="0" smtClean="0"/>
              <a:t>Bangui</a:t>
            </a:r>
            <a:endParaRPr lang="fr-FR" dirty="0"/>
          </a:p>
        </p:txBody>
      </p:sp>
      <p:pic>
        <p:nvPicPr>
          <p:cNvPr id="12" name="Espace réservé du contenu 11" descr="L1010426.JPG"/>
          <p:cNvPicPr>
            <a:picLocks noGrp="1" noChangeAspect="1"/>
          </p:cNvPicPr>
          <p:nvPr>
            <p:ph sz="half" idx="4294967295"/>
          </p:nvPr>
        </p:nvPicPr>
        <p:blipFill>
          <a:blip r:embed="rId2" cstate="print"/>
          <a:stretch>
            <a:fillRect/>
          </a:stretch>
        </p:blipFill>
        <p:spPr>
          <a:xfrm>
            <a:off x="4572000" y="2924944"/>
            <a:ext cx="4038600" cy="3028950"/>
          </a:xfrm>
        </p:spPr>
      </p:pic>
    </p:spTree>
  </p:cSld>
  <p:clrMapOvr>
    <a:masterClrMapping/>
  </p:clrMapOvr>
  <p:transition advTm="10249"/>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844824"/>
            <a:ext cx="8229600" cy="1872208"/>
          </a:xfrm>
        </p:spPr>
        <p:txBody>
          <a:bodyPr>
            <a:normAutofit fontScale="90000"/>
          </a:bodyPr>
          <a:lstStyle/>
          <a:p>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r>
              <a:rPr lang="fr-FR" dirty="0" err="1" smtClean="0"/>
              <a:t>Plumpy’nut</a:t>
            </a:r>
            <a:r>
              <a:rPr lang="fr-FR" dirty="0" smtClean="0"/>
              <a:t/>
            </a:r>
            <a:br>
              <a:rPr lang="fr-FR" dirty="0" smtClean="0"/>
            </a:br>
            <a:endParaRPr lang="fr-FR" dirty="0"/>
          </a:p>
        </p:txBody>
      </p:sp>
      <p:pic>
        <p:nvPicPr>
          <p:cNvPr id="70658" name="Picture 2" descr="C:\Users\chant de l'eau\Desktop\Plumpy'nut_wrapper.jpg"/>
          <p:cNvPicPr>
            <a:picLocks noGrp="1" noChangeAspect="1" noChangeArrowheads="1"/>
          </p:cNvPicPr>
          <p:nvPr>
            <p:ph idx="1"/>
          </p:nvPr>
        </p:nvPicPr>
        <p:blipFill>
          <a:blip r:embed="rId2" cstate="print"/>
          <a:srcRect/>
          <a:stretch>
            <a:fillRect/>
          </a:stretch>
        </p:blipFill>
        <p:spPr bwMode="auto">
          <a:xfrm>
            <a:off x="2555776" y="3573016"/>
            <a:ext cx="3563888" cy="242316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1124744"/>
            <a:ext cx="8229600" cy="1143000"/>
          </a:xfrm>
        </p:spPr>
        <p:txBody>
          <a:bodyPr>
            <a:normAutofit fontScale="90000"/>
          </a:bodyPr>
          <a:lstStyle/>
          <a:p>
            <a:r>
              <a:rPr lang="fr-FR" dirty="0" err="1" smtClean="0"/>
              <a:t>Plumpy’nut</a:t>
            </a:r>
            <a:r>
              <a:rPr lang="fr-FR" dirty="0" smtClean="0"/>
              <a:t/>
            </a:r>
            <a:br>
              <a:rPr lang="fr-FR" dirty="0" smtClean="0"/>
            </a:br>
            <a:endParaRPr lang="fr-FR" dirty="0"/>
          </a:p>
        </p:txBody>
      </p:sp>
      <p:sp>
        <p:nvSpPr>
          <p:cNvPr id="3" name="Espace réservé du contenu 2"/>
          <p:cNvSpPr>
            <a:spLocks noGrp="1"/>
          </p:cNvSpPr>
          <p:nvPr>
            <p:ph idx="1"/>
          </p:nvPr>
        </p:nvSpPr>
        <p:spPr/>
        <p:txBody>
          <a:bodyPr>
            <a:normAutofit fontScale="92500" lnSpcReduction="10000"/>
          </a:bodyPr>
          <a:lstStyle/>
          <a:p>
            <a:r>
              <a:rPr lang="fr-FR" sz="2800" dirty="0" smtClean="0"/>
              <a:t>Fabriqué en usine en France. </a:t>
            </a:r>
            <a:br>
              <a:rPr lang="fr-FR" sz="2800" dirty="0" smtClean="0"/>
            </a:br>
            <a:r>
              <a:rPr lang="fr-FR" sz="2800" dirty="0" smtClean="0"/>
              <a:t/>
            </a:r>
            <a:br>
              <a:rPr lang="fr-FR" sz="2800" dirty="0" smtClean="0"/>
            </a:br>
            <a:r>
              <a:rPr lang="fr-FR" sz="2800" dirty="0" smtClean="0"/>
              <a:t>Des usines franchisées existent dans d’autres pays, sous le contrôle de </a:t>
            </a:r>
            <a:r>
              <a:rPr lang="fr-FR" sz="2800" dirty="0" err="1" smtClean="0"/>
              <a:t>Nutriset</a:t>
            </a:r>
            <a:r>
              <a:rPr lang="fr-FR" sz="2800" dirty="0" smtClean="0"/>
              <a:t>, l’usine mère. </a:t>
            </a:r>
            <a:br>
              <a:rPr lang="fr-FR" sz="2800" dirty="0" smtClean="0"/>
            </a:br>
            <a:r>
              <a:rPr lang="fr-FR" sz="2800" dirty="0" smtClean="0"/>
              <a:t/>
            </a:r>
            <a:br>
              <a:rPr lang="fr-FR" sz="2800" dirty="0" smtClean="0"/>
            </a:br>
            <a:r>
              <a:rPr lang="fr-FR" sz="2800" dirty="0" smtClean="0"/>
              <a:t>Un brevet a été déposé sur ce produit, interdisant toute reproduction locale. </a:t>
            </a:r>
            <a:br>
              <a:rPr lang="fr-FR" sz="2800" dirty="0" smtClean="0"/>
            </a:br>
            <a:r>
              <a:rPr lang="fr-FR" sz="2800" dirty="0" smtClean="0"/>
              <a:t/>
            </a:r>
            <a:br>
              <a:rPr lang="fr-FR" sz="2800" dirty="0" smtClean="0"/>
            </a:br>
            <a:r>
              <a:rPr lang="fr-FR" sz="2800" dirty="0" err="1" smtClean="0"/>
              <a:t>Plumpy’nut</a:t>
            </a:r>
            <a:r>
              <a:rPr lang="fr-FR" sz="2800" dirty="0" smtClean="0"/>
              <a:t> est acheté par les grandes instances humanitaires (ACF, MSF, UNICEF…) avec l’aval de l’OMS. </a:t>
            </a:r>
            <a:r>
              <a:rPr lang="fr-FR" dirty="0" smtClean="0"/>
              <a:t/>
            </a:r>
            <a:br>
              <a:rPr lang="fr-FR" dirty="0" smtClean="0"/>
            </a:br>
            <a:endParaRPr lang="fr-F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124744"/>
            <a:ext cx="8229600" cy="2448272"/>
          </a:xfrm>
        </p:spPr>
        <p:txBody>
          <a:bodyPr>
            <a:normAutofit fontScale="90000"/>
          </a:bodyPr>
          <a:lstStyle/>
          <a:p>
            <a:r>
              <a:rPr lang="fr-FR" sz="4900" dirty="0" smtClean="0"/>
              <a:t>Spiruline</a:t>
            </a:r>
            <a:r>
              <a:rPr lang="fr-FR" sz="2200" dirty="0" smtClean="0"/>
              <a:t> </a:t>
            </a:r>
            <a:br>
              <a:rPr lang="fr-FR" sz="2200" dirty="0" smtClean="0"/>
            </a:br>
            <a:r>
              <a:rPr lang="fr-FR" sz="2200" dirty="0" smtClean="0"/>
              <a:t> </a:t>
            </a:r>
            <a:r>
              <a:rPr lang="fr-FR" sz="1600" b="1" dirty="0" smtClean="0"/>
              <a:t>Sa production locale par les paysans africains </a:t>
            </a:r>
            <a:r>
              <a:rPr lang="fr-FR" sz="1600" dirty="0" smtClean="0"/>
              <a:t>présente un avantage certain face aux autres méthodes (laits thérapeutiques et </a:t>
            </a:r>
            <a:r>
              <a:rPr lang="fr-FR" sz="1600" dirty="0" err="1" smtClean="0"/>
              <a:t>plumpy’nut</a:t>
            </a:r>
            <a:r>
              <a:rPr lang="fr-FR" sz="1600" dirty="0" smtClean="0"/>
              <a:t>). </a:t>
            </a:r>
            <a:br>
              <a:rPr lang="fr-FR" sz="1600" dirty="0" smtClean="0"/>
            </a:br>
            <a:r>
              <a:rPr lang="fr-FR" sz="1600" dirty="0" smtClean="0"/>
              <a:t/>
            </a:r>
            <a:br>
              <a:rPr lang="fr-FR" sz="1600" dirty="0" smtClean="0"/>
            </a:br>
            <a:r>
              <a:rPr lang="fr-FR" sz="1600" dirty="0" smtClean="0"/>
              <a:t>Elle utilise peu d’eau et la culture en bassin permet d’en surveiller la qualité sans risque de surinfection bactérienne.</a:t>
            </a:r>
            <a:br>
              <a:rPr lang="fr-FR" sz="1600" dirty="0" smtClean="0"/>
            </a:br>
            <a:r>
              <a:rPr lang="fr-FR" sz="1600" dirty="0" smtClean="0"/>
              <a:t/>
            </a:r>
            <a:br>
              <a:rPr lang="fr-FR" sz="1600" dirty="0" smtClean="0"/>
            </a:br>
            <a:r>
              <a:rPr lang="fr-FR" sz="1600" dirty="0" smtClean="0"/>
              <a:t> </a:t>
            </a:r>
            <a:r>
              <a:rPr lang="fr-FR" sz="1600" b="1" dirty="0" smtClean="0"/>
              <a:t>Seule l’autonomie de la population lui offrira l’opportunité de quitter la pauvreté.</a:t>
            </a:r>
            <a:r>
              <a:rPr lang="fr-FR" b="1" dirty="0" smtClean="0"/>
              <a:t/>
            </a:r>
            <a:br>
              <a:rPr lang="fr-FR" b="1" dirty="0" smtClean="0"/>
            </a:br>
            <a:endParaRPr lang="fr-FR" b="1" dirty="0"/>
          </a:p>
        </p:txBody>
      </p:sp>
      <p:pic>
        <p:nvPicPr>
          <p:cNvPr id="4" name="Picture 2"/>
          <p:cNvPicPr>
            <a:picLocks noGrp="1" noChangeAspect="1" noChangeArrowheads="1"/>
          </p:cNvPicPr>
          <p:nvPr>
            <p:ph idx="1"/>
          </p:nvPr>
        </p:nvPicPr>
        <p:blipFill>
          <a:blip r:embed="rId2" cstate="print"/>
          <a:stretch>
            <a:fillRect/>
          </a:stretch>
        </p:blipFill>
        <p:spPr bwMode="auto">
          <a:xfrm>
            <a:off x="1691680" y="4005064"/>
            <a:ext cx="5688632" cy="23961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435280" cy="1284752"/>
          </a:xfrm>
        </p:spPr>
        <p:txBody>
          <a:bodyPr>
            <a:normAutofit/>
          </a:bodyPr>
          <a:lstStyle/>
          <a:p>
            <a:endParaRPr lang="fr-FR" sz="3600" dirty="0"/>
          </a:p>
        </p:txBody>
      </p:sp>
      <p:sp>
        <p:nvSpPr>
          <p:cNvPr id="3" name="Espace réservé du contenu 2"/>
          <p:cNvSpPr>
            <a:spLocks noGrp="1"/>
          </p:cNvSpPr>
          <p:nvPr>
            <p:ph idx="1"/>
          </p:nvPr>
        </p:nvSpPr>
        <p:spPr>
          <a:xfrm>
            <a:off x="457200" y="2132856"/>
            <a:ext cx="8229600" cy="4191744"/>
          </a:xfrm>
        </p:spPr>
        <p:txBody>
          <a:bodyPr/>
          <a:lstStyle/>
          <a:p>
            <a:pPr>
              <a:buNone/>
            </a:pPr>
            <a:r>
              <a:rPr lang="fr-FR" dirty="0" smtClean="0"/>
              <a:t>Depuis 1996, le gouvernement centre-africain, et les grosses ONG présente à l’année sur place regardent avec intérêt cette réalisation et promettent un soutient, toujours absent.</a:t>
            </a:r>
          </a:p>
          <a:p>
            <a:pPr>
              <a:buNone/>
            </a:pPr>
            <a:endParaRPr lang="fr-FR" dirty="0" smtClean="0"/>
          </a:p>
          <a:p>
            <a:pPr>
              <a:buNone/>
            </a:pPr>
            <a:r>
              <a:rPr lang="fr-FR" dirty="0" smtClean="0"/>
              <a:t>NSB fonctionne grâce à des dons privés.</a:t>
            </a:r>
          </a:p>
          <a:p>
            <a:pPr>
              <a:buNone/>
            </a:pPr>
            <a:endParaRPr lang="fr-FR" dirty="0" smtClean="0"/>
          </a:p>
          <a:p>
            <a:pPr>
              <a:buNone/>
            </a:pPr>
            <a:endParaRPr lang="fr-FR" dirty="0" smtClean="0"/>
          </a:p>
          <a:p>
            <a:pPr>
              <a:buNone/>
            </a:pPr>
            <a:endParaRPr lang="fr-FR" dirty="0" smtClean="0"/>
          </a:p>
          <a:p>
            <a:pPr>
              <a:buNone/>
            </a:pPr>
            <a:endParaRPr lang="fr-FR" dirty="0"/>
          </a:p>
        </p:txBody>
      </p:sp>
    </p:spTree>
  </p:cSld>
  <p:clrMapOvr>
    <a:masterClrMapping/>
  </p:clrMapOvr>
  <p:transition advTm="12948"/>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2012 : Vers l’autonomie</a:t>
            </a:r>
            <a:endParaRPr lang="fr-FR" dirty="0"/>
          </a:p>
        </p:txBody>
      </p:sp>
      <p:sp>
        <p:nvSpPr>
          <p:cNvPr id="3" name="Espace réservé du contenu 2"/>
          <p:cNvSpPr>
            <a:spLocks noGrp="1"/>
          </p:cNvSpPr>
          <p:nvPr>
            <p:ph idx="1"/>
          </p:nvPr>
        </p:nvSpPr>
        <p:spPr/>
        <p:txBody>
          <a:bodyPr/>
          <a:lstStyle/>
          <a:p>
            <a:endParaRPr lang="fr-FR" dirty="0" smtClean="0"/>
          </a:p>
          <a:p>
            <a:r>
              <a:rPr lang="fr-FR" dirty="0" smtClean="0"/>
              <a:t>NSB décide d’agrandir la surface de 100 m² pour commercialiser en France et permettre de développer de l’autofinancement. </a:t>
            </a:r>
          </a:p>
          <a:p>
            <a:endParaRPr lang="fr-FR" dirty="0" smtClean="0"/>
          </a:p>
          <a:p>
            <a:r>
              <a:rPr lang="fr-FR" dirty="0" smtClean="0"/>
              <a:t>Mais la guerre éclate et stoppe net toute activité.</a:t>
            </a:r>
          </a:p>
          <a:p>
            <a:endParaRPr lang="fr-FR" dirty="0" smtClean="0"/>
          </a:p>
          <a:p>
            <a:r>
              <a:rPr lang="fr-FR" dirty="0" smtClean="0"/>
              <a:t>Janvier 2015 : la culture et le centre ré-ouvrent et le projet d’agrandissement n’est pas démarrer.</a:t>
            </a:r>
          </a:p>
          <a:p>
            <a:endParaRPr lang="fr-FR" dirty="0" smtClean="0"/>
          </a:p>
          <a:p>
            <a:endParaRPr lang="fr-F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764704"/>
            <a:ext cx="8229600" cy="1143000"/>
          </a:xfrm>
        </p:spPr>
        <p:txBody>
          <a:bodyPr>
            <a:normAutofit fontScale="90000"/>
          </a:bodyPr>
          <a:lstStyle/>
          <a:p>
            <a:pPr algn="ctr"/>
            <a:r>
              <a:rPr lang="fr-FR" sz="3600" dirty="0" smtClean="0"/>
              <a:t>1995 : Le Dr Jean </a:t>
            </a:r>
            <a:r>
              <a:rPr lang="fr-FR" sz="3600" dirty="0" err="1" smtClean="0"/>
              <a:t>Dupire</a:t>
            </a:r>
            <a:r>
              <a:rPr lang="fr-FR" sz="3600" dirty="0" smtClean="0"/>
              <a:t> se lance un défi : faire face à la malnutrition sans rien importer </a:t>
            </a:r>
            <a:endParaRPr lang="fr-FR" sz="3600" dirty="0"/>
          </a:p>
        </p:txBody>
      </p:sp>
      <p:pic>
        <p:nvPicPr>
          <p:cNvPr id="8" name="Espace réservé du contenu 7" descr="L1010488.JPG"/>
          <p:cNvPicPr>
            <a:picLocks noGrp="1" noChangeAspect="1"/>
          </p:cNvPicPr>
          <p:nvPr>
            <p:ph sz="half" idx="2"/>
          </p:nvPr>
        </p:nvPicPr>
        <p:blipFill>
          <a:blip r:embed="rId2" cstate="print"/>
          <a:stretch>
            <a:fillRect/>
          </a:stretch>
        </p:blipFill>
        <p:spPr>
          <a:xfrm rot="16200000">
            <a:off x="4648200" y="2623344"/>
            <a:ext cx="4038600" cy="3028950"/>
          </a:xfrm>
        </p:spPr>
      </p:pic>
      <p:pic>
        <p:nvPicPr>
          <p:cNvPr id="7" name="Espace réservé du contenu 6" descr="L1010486.JPG"/>
          <p:cNvPicPr>
            <a:picLocks noGrp="1" noChangeAspect="1"/>
          </p:cNvPicPr>
          <p:nvPr>
            <p:ph sz="half" idx="1"/>
          </p:nvPr>
        </p:nvPicPr>
        <p:blipFill>
          <a:blip r:embed="rId3" cstate="print"/>
          <a:stretch>
            <a:fillRect/>
          </a:stretch>
        </p:blipFill>
        <p:spPr>
          <a:xfrm rot="16200000">
            <a:off x="457200" y="2623344"/>
            <a:ext cx="4038600" cy="3028950"/>
          </a:xfrm>
        </p:spPr>
      </p:pic>
    </p:spTree>
  </p:cSld>
  <p:clrMapOvr>
    <a:masterClrMapping/>
  </p:clrMapOvr>
  <p:transition advTm="1028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852704"/>
          </a:xfrm>
        </p:spPr>
        <p:txBody>
          <a:bodyPr>
            <a:normAutofit/>
          </a:bodyPr>
          <a:lstStyle/>
          <a:p>
            <a:pPr algn="ctr"/>
            <a:r>
              <a:rPr lang="fr-FR" sz="3600" dirty="0" smtClean="0"/>
              <a:t>250 m² de spiruline pour 800 enfants</a:t>
            </a:r>
            <a:endParaRPr lang="fr-FR" sz="3600" dirty="0"/>
          </a:p>
        </p:txBody>
      </p:sp>
      <p:pic>
        <p:nvPicPr>
          <p:cNvPr id="5" name="Espace réservé du contenu 4" descr="DSC02764.JPG"/>
          <p:cNvPicPr>
            <a:picLocks noGrp="1" noChangeAspect="1"/>
          </p:cNvPicPr>
          <p:nvPr>
            <p:ph sz="half" idx="1"/>
          </p:nvPr>
        </p:nvPicPr>
        <p:blipFill>
          <a:blip r:embed="rId2" cstate="print"/>
          <a:stretch>
            <a:fillRect/>
          </a:stretch>
        </p:blipFill>
        <p:spPr>
          <a:xfrm rot="5400000">
            <a:off x="457200" y="2623344"/>
            <a:ext cx="4038600" cy="3028950"/>
          </a:xfrm>
        </p:spPr>
      </p:pic>
      <p:pic>
        <p:nvPicPr>
          <p:cNvPr id="16" name="Espace réservé du contenu 6" descr="L1010476.JPG"/>
          <p:cNvPicPr>
            <a:picLocks noGrp="1" noChangeAspect="1"/>
          </p:cNvPicPr>
          <p:nvPr>
            <p:ph sz="half" idx="2"/>
          </p:nvPr>
        </p:nvPicPr>
        <p:blipFill>
          <a:blip r:embed="rId3" cstate="print"/>
          <a:stretch>
            <a:fillRect/>
          </a:stretch>
        </p:blipFill>
        <p:spPr>
          <a:xfrm rot="5400000">
            <a:off x="4571998" y="2420894"/>
            <a:ext cx="4104459" cy="3384376"/>
          </a:xfrm>
        </p:spPr>
      </p:pic>
    </p:spTree>
  </p:cSld>
  <p:clrMapOvr>
    <a:masterClrMapping/>
  </p:clrMapOvr>
  <p:transition advTm="10686"/>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Spiruline - poisson</a:t>
            </a:r>
            <a:endParaRPr lang="fr-FR" dirty="0"/>
          </a:p>
        </p:txBody>
      </p:sp>
      <p:pic>
        <p:nvPicPr>
          <p:cNvPr id="5" name="Espace réservé du contenu 4" descr="DSC02786.JPG"/>
          <p:cNvPicPr>
            <a:picLocks noGrp="1" noChangeAspect="1"/>
          </p:cNvPicPr>
          <p:nvPr>
            <p:ph sz="half" idx="1"/>
          </p:nvPr>
        </p:nvPicPr>
        <p:blipFill>
          <a:blip r:embed="rId2" cstate="print"/>
          <a:stretch>
            <a:fillRect/>
          </a:stretch>
        </p:blipFill>
        <p:spPr>
          <a:xfrm rot="5400000">
            <a:off x="457200" y="2623344"/>
            <a:ext cx="4038600" cy="3028950"/>
          </a:xfrm>
        </p:spPr>
      </p:pic>
      <p:pic>
        <p:nvPicPr>
          <p:cNvPr id="8" name="Espace réservé du contenu 7" descr="DSC01830.JPG"/>
          <p:cNvPicPr>
            <a:picLocks noGrp="1" noChangeAspect="1"/>
          </p:cNvPicPr>
          <p:nvPr>
            <p:ph sz="half" idx="2"/>
          </p:nvPr>
        </p:nvPicPr>
        <p:blipFill>
          <a:blip r:embed="rId3" cstate="print"/>
          <a:stretch>
            <a:fillRect/>
          </a:stretch>
        </p:blipFill>
        <p:spPr>
          <a:xfrm>
            <a:off x="4648200" y="2623344"/>
            <a:ext cx="4038600" cy="3028950"/>
          </a:xfrm>
        </p:spPr>
      </p:pic>
    </p:spTree>
  </p:cSld>
  <p:clrMapOvr>
    <a:masterClrMapping/>
  </p:clrMapOvr>
  <p:transition advTm="10623"/>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836712"/>
            <a:ext cx="8229600" cy="866360"/>
          </a:xfrm>
        </p:spPr>
        <p:txBody>
          <a:bodyPr>
            <a:normAutofit/>
          </a:bodyPr>
          <a:lstStyle/>
          <a:p>
            <a:pPr algn="ctr"/>
            <a:r>
              <a:rPr lang="fr-FR" sz="4000" dirty="0" smtClean="0"/>
              <a:t>Une coopérative agricole autonome</a:t>
            </a:r>
            <a:endParaRPr lang="fr-FR" sz="4000" dirty="0"/>
          </a:p>
        </p:txBody>
      </p:sp>
      <p:pic>
        <p:nvPicPr>
          <p:cNvPr id="9" name="Espace réservé du contenu 8" descr="DSC01828.JPG"/>
          <p:cNvPicPr>
            <a:picLocks noGrp="1" noChangeAspect="1"/>
          </p:cNvPicPr>
          <p:nvPr>
            <p:ph sz="half" idx="2"/>
          </p:nvPr>
        </p:nvPicPr>
        <p:blipFill>
          <a:blip r:embed="rId3" cstate="print"/>
          <a:stretch>
            <a:fillRect/>
          </a:stretch>
        </p:blipFill>
        <p:spPr>
          <a:xfrm>
            <a:off x="4648200" y="2623344"/>
            <a:ext cx="4038600" cy="3028950"/>
          </a:xfrm>
        </p:spPr>
      </p:pic>
      <p:sp>
        <p:nvSpPr>
          <p:cNvPr id="8" name="Espace réservé du contenu 7"/>
          <p:cNvSpPr>
            <a:spLocks noGrp="1"/>
          </p:cNvSpPr>
          <p:nvPr>
            <p:ph sz="half" idx="1"/>
          </p:nvPr>
        </p:nvSpPr>
        <p:spPr/>
        <p:txBody>
          <a:bodyPr/>
          <a:lstStyle/>
          <a:p>
            <a:r>
              <a:rPr lang="fr-FR" dirty="0" smtClean="0"/>
              <a:t>La </a:t>
            </a:r>
            <a:r>
              <a:rPr lang="fr-FR" dirty="0" err="1" smtClean="0"/>
              <a:t>coopap</a:t>
            </a:r>
            <a:r>
              <a:rPr lang="fr-FR" dirty="0" smtClean="0"/>
              <a:t> était une coopérative agricole maraichère et fruitière existante</a:t>
            </a:r>
          </a:p>
          <a:p>
            <a:r>
              <a:rPr lang="fr-FR" dirty="0" smtClean="0"/>
              <a:t>Création d’une activité spiruline </a:t>
            </a:r>
          </a:p>
          <a:p>
            <a:r>
              <a:rPr lang="fr-FR" dirty="0" smtClean="0"/>
              <a:t>Création d’une activité tilapias</a:t>
            </a:r>
          </a:p>
        </p:txBody>
      </p:sp>
    </p:spTree>
  </p:cSld>
  <p:clrMapOvr>
    <a:masterClrMapping/>
  </p:clrMapOvr>
  <p:transition advTm="13947"/>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Le centre de nutrition</a:t>
            </a:r>
            <a:endParaRPr lang="fr-FR" dirty="0"/>
          </a:p>
        </p:txBody>
      </p:sp>
      <p:sp>
        <p:nvSpPr>
          <p:cNvPr id="4" name="Espace réservé du contenu 3"/>
          <p:cNvSpPr>
            <a:spLocks noGrp="1"/>
          </p:cNvSpPr>
          <p:nvPr>
            <p:ph sz="half" idx="1"/>
          </p:nvPr>
        </p:nvSpPr>
        <p:spPr/>
        <p:txBody>
          <a:bodyPr/>
          <a:lstStyle/>
          <a:p>
            <a:endParaRPr lang="fr-FR" dirty="0" smtClean="0"/>
          </a:p>
          <a:p>
            <a:r>
              <a:rPr lang="fr-FR" dirty="0" smtClean="0"/>
              <a:t>Du personnel local formé à la nutrition et à l’homéopathie</a:t>
            </a:r>
          </a:p>
          <a:p>
            <a:pPr>
              <a:buNone/>
            </a:pPr>
            <a:endParaRPr lang="fr-FR" dirty="0" smtClean="0"/>
          </a:p>
          <a:p>
            <a:r>
              <a:rPr lang="fr-FR" dirty="0" smtClean="0"/>
              <a:t>Créer de l’emploi en sauvant des vies : 1 médecin, 2 infirmières, 1 comptable, 1 gardien</a:t>
            </a:r>
            <a:endParaRPr lang="fr-FR" dirty="0"/>
          </a:p>
        </p:txBody>
      </p:sp>
      <p:pic>
        <p:nvPicPr>
          <p:cNvPr id="8" name="Espace réservé du contenu 7" descr="DSC01805.JPG"/>
          <p:cNvPicPr>
            <a:picLocks noGrp="1" noChangeAspect="1"/>
          </p:cNvPicPr>
          <p:nvPr>
            <p:ph sz="half" idx="2"/>
          </p:nvPr>
        </p:nvPicPr>
        <p:blipFill>
          <a:blip r:embed="rId2" cstate="print"/>
          <a:stretch>
            <a:fillRect/>
          </a:stretch>
        </p:blipFill>
        <p:spPr>
          <a:xfrm>
            <a:off x="4648200" y="2623344"/>
            <a:ext cx="4038600" cy="3028950"/>
          </a:xfrm>
        </p:spPr>
      </p:pic>
    </p:spTree>
  </p:cSld>
  <p:clrMapOvr>
    <a:masterClrMapping/>
  </p:clrMapOvr>
  <p:transition advTm="13229"/>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Soins et suivis</a:t>
            </a:r>
            <a:endParaRPr lang="fr-FR" dirty="0"/>
          </a:p>
        </p:txBody>
      </p:sp>
      <p:pic>
        <p:nvPicPr>
          <p:cNvPr id="12" name="Espace réservé du contenu 11" descr="L1010489.JPG"/>
          <p:cNvPicPr>
            <a:picLocks noGrp="1" noChangeAspect="1"/>
          </p:cNvPicPr>
          <p:nvPr>
            <p:ph sz="half" idx="2"/>
          </p:nvPr>
        </p:nvPicPr>
        <p:blipFill>
          <a:blip r:embed="rId2" cstate="print"/>
          <a:stretch>
            <a:fillRect/>
          </a:stretch>
        </p:blipFill>
        <p:spPr>
          <a:xfrm>
            <a:off x="4648200" y="2623344"/>
            <a:ext cx="4038600" cy="3028950"/>
          </a:xfrm>
        </p:spPr>
      </p:pic>
      <p:pic>
        <p:nvPicPr>
          <p:cNvPr id="11" name="Espace réservé du contenu 10" descr="L1010479.JPG"/>
          <p:cNvPicPr>
            <a:picLocks noGrp="1" noChangeAspect="1"/>
          </p:cNvPicPr>
          <p:nvPr>
            <p:ph sz="half" idx="1"/>
          </p:nvPr>
        </p:nvPicPr>
        <p:blipFill>
          <a:blip r:embed="rId3" cstate="print"/>
          <a:stretch>
            <a:fillRect/>
          </a:stretch>
        </p:blipFill>
        <p:spPr>
          <a:xfrm>
            <a:off x="457200" y="2623344"/>
            <a:ext cx="4038600" cy="3028950"/>
          </a:xfrm>
        </p:spPr>
      </p:pic>
    </p:spTree>
  </p:cSld>
  <p:clrMapOvr>
    <a:masterClrMapping/>
  </p:clrMapOvr>
  <p:transition advTm="11325"/>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p:cNvSpPr>
            <a:spLocks noGrp="1"/>
          </p:cNvSpPr>
          <p:nvPr>
            <p:ph type="title"/>
          </p:nvPr>
        </p:nvSpPr>
        <p:spPr>
          <a:xfrm>
            <a:off x="395536" y="548680"/>
            <a:ext cx="8229600" cy="1068728"/>
          </a:xfrm>
        </p:spPr>
        <p:txBody>
          <a:bodyPr>
            <a:normAutofit/>
          </a:bodyPr>
          <a:lstStyle/>
          <a:p>
            <a:r>
              <a:rPr lang="fr-FR" sz="3600" dirty="0" smtClean="0"/>
              <a:t>Spiruline et poisson donnés sur place</a:t>
            </a:r>
            <a:endParaRPr lang="fr-FR" sz="3600" dirty="0"/>
          </a:p>
        </p:txBody>
      </p:sp>
      <p:pic>
        <p:nvPicPr>
          <p:cNvPr id="8" name="Espace réservé du contenu 7" descr="L1010496.JPG"/>
          <p:cNvPicPr>
            <a:picLocks noGrp="1" noChangeAspect="1"/>
          </p:cNvPicPr>
          <p:nvPr>
            <p:ph idx="1"/>
          </p:nvPr>
        </p:nvPicPr>
        <p:blipFill>
          <a:blip r:embed="rId2" cstate="print"/>
          <a:stretch>
            <a:fillRect/>
          </a:stretch>
        </p:blipFill>
        <p:spPr>
          <a:xfrm>
            <a:off x="1645708" y="1935163"/>
            <a:ext cx="5852583" cy="4389437"/>
          </a:xfrm>
        </p:spPr>
      </p:pic>
    </p:spTree>
  </p:cSld>
  <p:clrMapOvr>
    <a:masterClrMapping/>
  </p:clrMapOvr>
  <p:transition advTm="1053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67544" y="980728"/>
            <a:ext cx="8229600" cy="1143000"/>
          </a:xfrm>
        </p:spPr>
        <p:txBody>
          <a:bodyPr>
            <a:normAutofit fontScale="90000"/>
          </a:bodyPr>
          <a:lstStyle/>
          <a:p>
            <a:r>
              <a:rPr lang="fr-FR" sz="4000" dirty="0" smtClean="0"/>
              <a:t>2 types d’aide humanitaire </a:t>
            </a:r>
            <a:r>
              <a:rPr lang="fr-FR" dirty="0" smtClean="0"/>
              <a:t>:</a:t>
            </a:r>
            <a:br>
              <a:rPr lang="fr-FR" dirty="0" smtClean="0"/>
            </a:br>
            <a:r>
              <a:rPr lang="fr-FR" dirty="0" smtClean="0"/>
              <a:t>la dépendance       l’autonomie</a:t>
            </a:r>
            <a:endParaRPr lang="fr-FR" dirty="0"/>
          </a:p>
        </p:txBody>
      </p:sp>
      <p:pic>
        <p:nvPicPr>
          <p:cNvPr id="7" name="Espace réservé du contenu 6" descr="DSC01850.JPG"/>
          <p:cNvPicPr>
            <a:picLocks noGrp="1" noChangeAspect="1"/>
          </p:cNvPicPr>
          <p:nvPr>
            <p:ph sz="half" idx="1"/>
          </p:nvPr>
        </p:nvPicPr>
        <p:blipFill>
          <a:blip r:embed="rId2" cstate="print"/>
          <a:stretch>
            <a:fillRect/>
          </a:stretch>
        </p:blipFill>
        <p:spPr>
          <a:xfrm>
            <a:off x="813792" y="2564905"/>
            <a:ext cx="2894112" cy="3789858"/>
          </a:xfrm>
        </p:spPr>
      </p:pic>
      <p:pic>
        <p:nvPicPr>
          <p:cNvPr id="8" name="Espace réservé du contenu 7" descr="2.JPG"/>
          <p:cNvPicPr>
            <a:picLocks noGrp="1" noChangeAspect="1"/>
          </p:cNvPicPr>
          <p:nvPr>
            <p:ph sz="half" idx="2"/>
          </p:nvPr>
        </p:nvPicPr>
        <p:blipFill>
          <a:blip r:embed="rId3" cstate="print"/>
          <a:stretch>
            <a:fillRect/>
          </a:stretch>
        </p:blipFill>
        <p:spPr>
          <a:xfrm>
            <a:off x="5433808" y="2492895"/>
            <a:ext cx="2896400" cy="3861867"/>
          </a:xfrm>
        </p:spPr>
      </p:pic>
    </p:spTree>
  </p:cSld>
  <p:clrMapOvr>
    <a:masterClrMapping/>
  </p:clrMapOvr>
  <p:transition advTm="11716"/>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Civil">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2720</TotalTime>
  <Words>209</Words>
  <Application>Microsoft Office PowerPoint</Application>
  <PresentationFormat>Affichage à l'écran (4:3)</PresentationFormat>
  <Paragraphs>38</Paragraphs>
  <Slides>14</Slides>
  <Notes>1</Notes>
  <HiddenSlides>0</HiddenSlides>
  <MMClips>0</MMClips>
  <ScaleCrop>false</ScaleCrop>
  <HeadingPairs>
    <vt:vector size="4" baseType="variant">
      <vt:variant>
        <vt:lpstr>Thème</vt:lpstr>
      </vt:variant>
      <vt:variant>
        <vt:i4>1</vt:i4>
      </vt:variant>
      <vt:variant>
        <vt:lpstr>Titres des diapositives</vt:lpstr>
      </vt:variant>
      <vt:variant>
        <vt:i4>14</vt:i4>
      </vt:variant>
    </vt:vector>
  </HeadingPairs>
  <TitlesOfParts>
    <vt:vector size="15" baseType="lpstr">
      <vt:lpstr>Débit</vt:lpstr>
      <vt:lpstr>Humanitaire : volontés ou business ?</vt:lpstr>
      <vt:lpstr>1995 : Le Dr Jean Dupire se lance un défi : faire face à la malnutrition sans rien importer </vt:lpstr>
      <vt:lpstr>250 m² de spiruline pour 800 enfants</vt:lpstr>
      <vt:lpstr>Spiruline - poisson</vt:lpstr>
      <vt:lpstr>Une coopérative agricole autonome</vt:lpstr>
      <vt:lpstr>Le centre de nutrition</vt:lpstr>
      <vt:lpstr>Soins et suivis</vt:lpstr>
      <vt:lpstr>Spiruline et poisson donnés sur place</vt:lpstr>
      <vt:lpstr>2 types d’aide humanitaire : la dépendance       l’autonomie</vt:lpstr>
      <vt:lpstr>      Plumpy’nut </vt:lpstr>
      <vt:lpstr>Plumpy’nut </vt:lpstr>
      <vt:lpstr>Spiruline   Sa production locale par les paysans africains présente un avantage certain face aux autres méthodes (laits thérapeutiques et plumpy’nut).   Elle utilise peu d’eau et la culture en bassin permet d’en surveiller la qualité sans risque de surinfection bactérienne.   Seule l’autonomie de la population lui offrira l’opportunité de quitter la pauvreté. </vt:lpstr>
      <vt:lpstr>Présentation PowerPoint</vt:lpstr>
      <vt:lpstr>2012 : Vers l’autonomie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 SPIRULINES</dc:title>
  <dc:creator>chant de l'eau</dc:creator>
  <cp:lastModifiedBy>sido</cp:lastModifiedBy>
  <cp:revision>119</cp:revision>
  <dcterms:created xsi:type="dcterms:W3CDTF">2011-01-17T13:55:12Z</dcterms:created>
  <dcterms:modified xsi:type="dcterms:W3CDTF">2015-12-12T18:11:12Z</dcterms:modified>
</cp:coreProperties>
</file>